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2675975-2393-4987-88CF-60F3D3D4B124}" type="datetimeFigureOut">
              <a:rPr lang="en-IN" smtClean="0"/>
              <a:pPr/>
              <a:t>11/26/2015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7E4526A-2401-46E4-9C4B-B1CEA5F2EEA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675975-2393-4987-88CF-60F3D3D4B124}" type="datetimeFigureOut">
              <a:rPr lang="en-IN" smtClean="0"/>
              <a:pPr/>
              <a:t>11/26/2015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7E4526A-2401-46E4-9C4B-B1CEA5F2EEA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675975-2393-4987-88CF-60F3D3D4B124}" type="datetimeFigureOut">
              <a:rPr lang="en-IN" smtClean="0"/>
              <a:pPr/>
              <a:t>11/26/2015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7E4526A-2401-46E4-9C4B-B1CEA5F2EEA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675975-2393-4987-88CF-60F3D3D4B124}" type="datetimeFigureOut">
              <a:rPr lang="en-IN" smtClean="0"/>
              <a:pPr/>
              <a:t>11/26/2015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7E4526A-2401-46E4-9C4B-B1CEA5F2EEA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675975-2393-4987-88CF-60F3D3D4B124}" type="datetimeFigureOut">
              <a:rPr lang="en-IN" smtClean="0"/>
              <a:pPr/>
              <a:t>11/26/2015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7E4526A-2401-46E4-9C4B-B1CEA5F2EEA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2675975-2393-4987-88CF-60F3D3D4B124}" type="datetimeFigureOut">
              <a:rPr lang="en-IN" smtClean="0"/>
              <a:pPr/>
              <a:t>11/26/2015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7E4526A-2401-46E4-9C4B-B1CEA5F2EEA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2675975-2393-4987-88CF-60F3D3D4B124}" type="datetimeFigureOut">
              <a:rPr lang="en-IN" smtClean="0"/>
              <a:pPr/>
              <a:t>11/26/2015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7E4526A-2401-46E4-9C4B-B1CEA5F2EEA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2675975-2393-4987-88CF-60F3D3D4B124}" type="datetimeFigureOut">
              <a:rPr lang="en-IN" smtClean="0"/>
              <a:pPr/>
              <a:t>11/26/2015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7E4526A-2401-46E4-9C4B-B1CEA5F2EEA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675975-2393-4987-88CF-60F3D3D4B124}" type="datetimeFigureOut">
              <a:rPr lang="en-IN" smtClean="0"/>
              <a:pPr/>
              <a:t>11/26/2015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7E4526A-2401-46E4-9C4B-B1CEA5F2EEA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675975-2393-4987-88CF-60F3D3D4B124}" type="datetimeFigureOut">
              <a:rPr lang="en-IN" smtClean="0"/>
              <a:pPr/>
              <a:t>11/26/2015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7E4526A-2401-46E4-9C4B-B1CEA5F2EEA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675975-2393-4987-88CF-60F3D3D4B124}" type="datetimeFigureOut">
              <a:rPr lang="en-IN" smtClean="0"/>
              <a:pPr/>
              <a:t>11/26/2015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7E4526A-2401-46E4-9C4B-B1CEA5F2EEAE}"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675975-2393-4987-88CF-60F3D3D4B124}" type="datetimeFigureOut">
              <a:rPr lang="en-IN" smtClean="0"/>
              <a:pPr/>
              <a:t>11/26/2015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E4526A-2401-46E4-9C4B-B1CEA5F2EEA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847850"/>
          </a:xfrm>
        </p:spPr>
        <p:txBody>
          <a:bodyPr>
            <a:normAutofit/>
          </a:bodyPr>
          <a:lstStyle/>
          <a:p>
            <a:r>
              <a:rPr lang="en-IN" sz="4900" dirty="0" smtClean="0"/>
              <a:t>Listening Well for Counselling</a:t>
            </a:r>
            <a:br>
              <a:rPr lang="en-IN" sz="4900" dirty="0" smtClean="0"/>
            </a:br>
            <a:r>
              <a:rPr lang="en-IN" dirty="0" smtClean="0"/>
              <a:t>A Person-Centred Approach</a:t>
            </a:r>
            <a:endParaRPr lang="en-IN" dirty="0"/>
          </a:p>
        </p:txBody>
      </p:sp>
      <p:sp>
        <p:nvSpPr>
          <p:cNvPr id="3" name="Subtitle 2"/>
          <p:cNvSpPr>
            <a:spLocks noGrp="1"/>
          </p:cNvSpPr>
          <p:nvPr>
            <p:ph type="subTitle" idx="1"/>
          </p:nvPr>
        </p:nvSpPr>
        <p:spPr/>
        <p:txBody>
          <a:bodyPr>
            <a:normAutofit fontScale="92500" lnSpcReduction="20000"/>
          </a:bodyPr>
          <a:lstStyle/>
          <a:p>
            <a:r>
              <a:rPr lang="en-IN" dirty="0" smtClean="0"/>
              <a:t>Compiled</a:t>
            </a:r>
          </a:p>
          <a:p>
            <a:r>
              <a:rPr lang="en-IN" sz="1900" dirty="0"/>
              <a:t>b</a:t>
            </a:r>
            <a:r>
              <a:rPr lang="en-IN" sz="1900" dirty="0" smtClean="0"/>
              <a:t>y</a:t>
            </a:r>
          </a:p>
          <a:p>
            <a:r>
              <a:rPr lang="en-IN" dirty="0" smtClean="0"/>
              <a:t>Prof. Rajiv Kumar</a:t>
            </a:r>
          </a:p>
          <a:p>
            <a:r>
              <a:rPr lang="en-IN" b="1" dirty="0" smtClean="0"/>
              <a:t>IIM Calcutta</a:t>
            </a:r>
            <a:endParaRPr lang="en-IN"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Situation - 1</a:t>
            </a:r>
            <a:endParaRPr lang="en-IN" dirty="0"/>
          </a:p>
        </p:txBody>
      </p:sp>
      <p:sp>
        <p:nvSpPr>
          <p:cNvPr id="3" name="Content Placeholder 2"/>
          <p:cNvSpPr>
            <a:spLocks noGrp="1"/>
          </p:cNvSpPr>
          <p:nvPr>
            <p:ph idx="1"/>
          </p:nvPr>
        </p:nvSpPr>
        <p:spPr/>
        <p:txBody>
          <a:bodyPr>
            <a:normAutofit lnSpcReduction="10000"/>
          </a:bodyPr>
          <a:lstStyle/>
          <a:p>
            <a:pPr lvl="0"/>
            <a:r>
              <a:rPr lang="en-US" b="1" u="sng" dirty="0"/>
              <a:t>Woman (Age 30)</a:t>
            </a:r>
            <a:r>
              <a:rPr lang="en-US" b="1" dirty="0"/>
              <a:t>: </a:t>
            </a:r>
            <a:r>
              <a:rPr lang="en-US" dirty="0"/>
              <a:t>"I've lived in this town for ten years now - and in the same apartment for seven years - but I don't know anybody. At the office I just can't seem to make friends. I just freeze up - I try to be nice to the other workers, but I feel all stiff and uncomfortable inside. And then I tell myself that I don't care. People aren't dependable - Everyone is out for himself. I don't want any friends - and sometimes I think I really mean that."</a:t>
            </a:r>
            <a:endParaRPr lang="en-IN" dirty="0"/>
          </a:p>
          <a:p>
            <a:pPr>
              <a:buNone/>
            </a:pP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IN" dirty="0" smtClean="0"/>
              <a:t>Types of Listening (1)</a:t>
            </a:r>
            <a:endParaRPr lang="en-IN" dirty="0"/>
          </a:p>
        </p:txBody>
      </p:sp>
      <p:sp>
        <p:nvSpPr>
          <p:cNvPr id="3" name="Content Placeholder 2"/>
          <p:cNvSpPr>
            <a:spLocks noGrp="1"/>
          </p:cNvSpPr>
          <p:nvPr>
            <p:ph idx="1"/>
          </p:nvPr>
        </p:nvSpPr>
        <p:spPr>
          <a:xfrm>
            <a:off x="152400" y="990600"/>
            <a:ext cx="8839200" cy="5715000"/>
          </a:xfrm>
        </p:spPr>
        <p:txBody>
          <a:bodyPr>
            <a:noAutofit/>
          </a:bodyPr>
          <a:lstStyle/>
          <a:p>
            <a:pPr>
              <a:lnSpc>
                <a:spcPct val="150000"/>
              </a:lnSpc>
              <a:buFont typeface="+mj-lt"/>
              <a:buAutoNum type="alphaLcParenR"/>
            </a:pPr>
            <a:r>
              <a:rPr lang="en-US" sz="2000" dirty="0" smtClean="0">
                <a:latin typeface="Bookman Old Style"/>
                <a:ea typeface="Times New Roman"/>
              </a:rPr>
              <a:t>Maybe your not wanting friends is just to protect you from something else. Such attitudes don’t help…</a:t>
            </a:r>
            <a:r>
              <a:rPr lang="en-US" sz="2000" b="1" dirty="0" smtClean="0">
                <a:latin typeface="Bookman Old Style"/>
                <a:ea typeface="Times New Roman"/>
              </a:rPr>
              <a:t>(E)</a:t>
            </a:r>
            <a:endParaRPr lang="en-IN" sz="2000" b="1" dirty="0" smtClean="0">
              <a:latin typeface="Times New Roman"/>
              <a:ea typeface="Times New Roman"/>
            </a:endParaRPr>
          </a:p>
          <a:p>
            <a:pPr>
              <a:lnSpc>
                <a:spcPct val="150000"/>
              </a:lnSpc>
              <a:buFont typeface="+mj-lt"/>
              <a:buAutoNum type="alphaLcParenR"/>
            </a:pPr>
            <a:r>
              <a:rPr lang="en-US" sz="2000" dirty="0" smtClean="0">
                <a:latin typeface="Bookman Old Style"/>
                <a:ea typeface="Times New Roman"/>
              </a:rPr>
              <a:t>That's a pretty unhappy situation, to be without friends, and one that I would really work on. But it happens to lots of women in new jobs; slowly the situation gets better. </a:t>
            </a:r>
            <a:r>
              <a:rPr lang="en-US" sz="2000" b="1" dirty="0" smtClean="0">
                <a:latin typeface="Bookman Old Style"/>
                <a:ea typeface="Times New Roman"/>
              </a:rPr>
              <a:t>(I)</a:t>
            </a:r>
            <a:endParaRPr lang="en-IN" sz="2000" b="1" dirty="0" smtClean="0">
              <a:latin typeface="Times New Roman"/>
              <a:ea typeface="Times New Roman"/>
            </a:endParaRPr>
          </a:p>
          <a:p>
            <a:pPr>
              <a:lnSpc>
                <a:spcPct val="150000"/>
              </a:lnSpc>
              <a:buFont typeface="+mj-lt"/>
              <a:buAutoNum type="alphaLcParenR"/>
            </a:pPr>
            <a:r>
              <a:rPr lang="en-US" sz="2000" dirty="0" smtClean="0">
                <a:latin typeface="Bookman Old Style"/>
                <a:ea typeface="Times New Roman"/>
              </a:rPr>
              <a:t>Well, I'll tell you what I can do. I can arrange for you to join a small social group. I send quite a few people there who have difficulty in making friends. Most want to start out by developing some hobby. This gives them something to do and permits them to make friends slowly and at their own pace. How does that sound to you? </a:t>
            </a:r>
            <a:r>
              <a:rPr lang="en-US" sz="2000" b="1" dirty="0" smtClean="0">
                <a:latin typeface="Bookman Old Style"/>
                <a:ea typeface="Times New Roman"/>
              </a:rPr>
              <a:t>(S)</a:t>
            </a:r>
            <a:r>
              <a:rPr lang="en-US" sz="2000" dirty="0" smtClean="0">
                <a:latin typeface="Bookman Old Style"/>
                <a:ea typeface="Times New Roman"/>
              </a:rPr>
              <a:t> </a:t>
            </a:r>
            <a:endParaRPr lang="en-IN" sz="2000" dirty="0" smtClean="0">
              <a:latin typeface="Times New Roman"/>
              <a:ea typeface="Times New Roman"/>
            </a:endParaRPr>
          </a:p>
          <a:p>
            <a:endParaRPr lang="en-IN"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Listening (2)</a:t>
            </a:r>
            <a:endParaRPr lang="en-IN" dirty="0"/>
          </a:p>
        </p:txBody>
      </p:sp>
      <p:sp>
        <p:nvSpPr>
          <p:cNvPr id="3" name="Content Placeholder 2"/>
          <p:cNvSpPr>
            <a:spLocks noGrp="1"/>
          </p:cNvSpPr>
          <p:nvPr>
            <p:ph idx="1"/>
          </p:nvPr>
        </p:nvSpPr>
        <p:spPr/>
        <p:txBody>
          <a:bodyPr>
            <a:normAutofit fontScale="92500"/>
          </a:bodyPr>
          <a:lstStyle/>
          <a:p>
            <a:pPr>
              <a:lnSpc>
                <a:spcPct val="150000"/>
              </a:lnSpc>
              <a:buNone/>
            </a:pPr>
            <a:r>
              <a:rPr lang="en-US" dirty="0" smtClean="0">
                <a:latin typeface="Bookman Old Style"/>
                <a:ea typeface="Times New Roman"/>
              </a:rPr>
              <a:t>(D) Possibly if you could tell me a little more about how you go about trying to make friends we could get a clearer idea of what is involved. </a:t>
            </a:r>
            <a:r>
              <a:rPr lang="en-US" b="1" dirty="0" smtClean="0">
                <a:latin typeface="Bookman Old Style"/>
                <a:ea typeface="Times New Roman"/>
              </a:rPr>
              <a:t>(P)</a:t>
            </a:r>
            <a:r>
              <a:rPr lang="en-US" dirty="0" smtClean="0">
                <a:latin typeface="Bookman Old Style"/>
                <a:ea typeface="Times New Roman"/>
              </a:rPr>
              <a:t> </a:t>
            </a:r>
            <a:endParaRPr lang="en-IN" dirty="0">
              <a:latin typeface="Times New Roman"/>
              <a:ea typeface="Times New Roman"/>
            </a:endParaRPr>
          </a:p>
          <a:p>
            <a:pPr>
              <a:lnSpc>
                <a:spcPct val="150000"/>
              </a:lnSpc>
              <a:buNone/>
            </a:pPr>
            <a:r>
              <a:rPr lang="en-IN" dirty="0" smtClean="0">
                <a:latin typeface="Times New Roman"/>
                <a:ea typeface="Times New Roman"/>
              </a:rPr>
              <a:t>(E) </a:t>
            </a:r>
            <a:r>
              <a:rPr lang="en-US" dirty="0" smtClean="0">
                <a:latin typeface="Bookman Old Style"/>
                <a:ea typeface="Times New Roman"/>
              </a:rPr>
              <a:t>It's gone on so long it almost has you convinced - is that what you mean? </a:t>
            </a:r>
            <a:r>
              <a:rPr lang="en-US" b="1" dirty="0" smtClean="0">
                <a:latin typeface="Bookman Old Style"/>
                <a:ea typeface="Times New Roman"/>
              </a:rPr>
              <a:t>(U)</a:t>
            </a:r>
            <a:endParaRPr lang="en-IN" b="1" dirty="0" smtClean="0">
              <a:latin typeface="Times New Roman"/>
              <a:ea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Situation (2)</a:t>
            </a:r>
            <a:endParaRPr lang="en-IN" dirty="0"/>
          </a:p>
        </p:txBody>
      </p:sp>
      <p:sp>
        <p:nvSpPr>
          <p:cNvPr id="3" name="Content Placeholder 2"/>
          <p:cNvSpPr>
            <a:spLocks noGrp="1"/>
          </p:cNvSpPr>
          <p:nvPr>
            <p:ph idx="1"/>
          </p:nvPr>
        </p:nvSpPr>
        <p:spPr/>
        <p:txBody>
          <a:bodyPr/>
          <a:lstStyle/>
          <a:p>
            <a:pPr lvl="0"/>
            <a:r>
              <a:rPr lang="en-US" b="1" u="sng" dirty="0"/>
              <a:t>Young Army Officer (Age 30)</a:t>
            </a:r>
            <a:r>
              <a:rPr lang="en-US" dirty="0"/>
              <a:t>: What’s the use of anything?  No one plays fair and square with a guy.  The fellows with influence stayed at home and got all the breaks.  They all take advantage of us while we sweat it out at the front.  I hate their guts – everyone of them.  They are all double-crossers.  And my wife…?</a:t>
            </a:r>
            <a:endParaRPr lang="en-IN" dirty="0"/>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Listening (1)</a:t>
            </a:r>
            <a:endParaRPr lang="en-IN" dirty="0"/>
          </a:p>
        </p:txBody>
      </p:sp>
      <p:sp>
        <p:nvSpPr>
          <p:cNvPr id="3" name="Content Placeholder 2"/>
          <p:cNvSpPr>
            <a:spLocks noGrp="1"/>
          </p:cNvSpPr>
          <p:nvPr>
            <p:ph idx="1"/>
          </p:nvPr>
        </p:nvSpPr>
        <p:spPr/>
        <p:txBody>
          <a:bodyPr>
            <a:normAutofit/>
          </a:bodyPr>
          <a:lstStyle/>
          <a:p>
            <a:pPr lvl="1">
              <a:lnSpc>
                <a:spcPct val="150000"/>
              </a:lnSpc>
              <a:buFont typeface="+mj-lt"/>
              <a:buAutoNum type="alphaLcParenR"/>
            </a:pPr>
            <a:r>
              <a:rPr lang="en-US" dirty="0" smtClean="0">
                <a:latin typeface="Bookman Old Style"/>
                <a:ea typeface="Times New Roman"/>
              </a:rPr>
              <a:t>You started to say something about your wife…what was that, if you want to talk about it? </a:t>
            </a:r>
            <a:r>
              <a:rPr lang="en-US" b="1" dirty="0" smtClean="0">
                <a:latin typeface="Bookman Old Style"/>
                <a:ea typeface="Times New Roman"/>
              </a:rPr>
              <a:t>(P)</a:t>
            </a:r>
            <a:endParaRPr lang="en-IN" sz="1800" b="1" dirty="0" smtClean="0">
              <a:latin typeface="Times New Roman"/>
              <a:ea typeface="Times New Roman"/>
            </a:endParaRPr>
          </a:p>
          <a:p>
            <a:pPr lvl="1">
              <a:lnSpc>
                <a:spcPct val="150000"/>
              </a:lnSpc>
              <a:buFont typeface="+mj-lt"/>
              <a:buAutoNum type="alphaLcParenR"/>
            </a:pPr>
            <a:r>
              <a:rPr lang="en-US" dirty="0" smtClean="0">
                <a:latin typeface="Bookman Old Style"/>
                <a:ea typeface="Times New Roman"/>
              </a:rPr>
              <a:t>You feel they took advantage of you and it really makes you boil, isn’t it? </a:t>
            </a:r>
            <a:r>
              <a:rPr lang="en-US" b="1" dirty="0" smtClean="0">
                <a:latin typeface="Bookman Old Style"/>
                <a:ea typeface="Times New Roman"/>
              </a:rPr>
              <a:t>(U)</a:t>
            </a:r>
            <a:endParaRPr lang="en-IN" sz="1800" b="1" dirty="0" smtClean="0">
              <a:latin typeface="Times New Roman"/>
              <a:ea typeface="Times New Roman"/>
            </a:endParaRP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IN" dirty="0" smtClean="0"/>
              <a:t>Types of Listening (2)</a:t>
            </a:r>
            <a:endParaRPr lang="en-IN" dirty="0"/>
          </a:p>
        </p:txBody>
      </p:sp>
      <p:sp>
        <p:nvSpPr>
          <p:cNvPr id="3" name="Content Placeholder 2"/>
          <p:cNvSpPr>
            <a:spLocks noGrp="1"/>
          </p:cNvSpPr>
          <p:nvPr>
            <p:ph idx="1"/>
          </p:nvPr>
        </p:nvSpPr>
        <p:spPr>
          <a:xfrm>
            <a:off x="152400" y="1066800"/>
            <a:ext cx="8763000" cy="5486400"/>
          </a:xfrm>
        </p:spPr>
        <p:txBody>
          <a:bodyPr>
            <a:noAutofit/>
          </a:bodyPr>
          <a:lstStyle/>
          <a:p>
            <a:pPr>
              <a:lnSpc>
                <a:spcPct val="150000"/>
              </a:lnSpc>
              <a:buFont typeface="+mj-lt"/>
              <a:buAutoNum type="alphaLcParenR"/>
            </a:pPr>
            <a:r>
              <a:rPr lang="en-US" sz="2400" dirty="0" smtClean="0">
                <a:latin typeface="Bookman Old Style"/>
                <a:ea typeface="Times New Roman"/>
              </a:rPr>
              <a:t>Maybe you resent the guys who have influence and stayed at home because you are jealous.  You wish you could have stayed at home too. </a:t>
            </a:r>
            <a:r>
              <a:rPr lang="en-US" sz="2400" b="1" dirty="0" smtClean="0">
                <a:latin typeface="Bookman Old Style"/>
                <a:ea typeface="Times New Roman"/>
              </a:rPr>
              <a:t>(E)</a:t>
            </a:r>
            <a:endParaRPr lang="en-IN" sz="2400" b="1" dirty="0" smtClean="0">
              <a:latin typeface="Times New Roman"/>
              <a:ea typeface="Times New Roman"/>
            </a:endParaRPr>
          </a:p>
          <a:p>
            <a:pPr>
              <a:lnSpc>
                <a:spcPct val="150000"/>
              </a:lnSpc>
              <a:buFont typeface="+mj-lt"/>
              <a:buAutoNum type="alphaLcParenR"/>
            </a:pPr>
            <a:r>
              <a:rPr lang="en-US" sz="2400" dirty="0" smtClean="0">
                <a:latin typeface="Bookman Old Style"/>
                <a:ea typeface="Times New Roman"/>
              </a:rPr>
              <a:t>Lots of people are angry too – and with good reason.  But you’ll forget it as time goes on and you get things going again. </a:t>
            </a:r>
            <a:r>
              <a:rPr lang="en-US" sz="2400" b="1" dirty="0" smtClean="0">
                <a:latin typeface="Bookman Old Style"/>
                <a:ea typeface="Times New Roman"/>
              </a:rPr>
              <a:t>(I)</a:t>
            </a:r>
          </a:p>
          <a:p>
            <a:pPr>
              <a:lnSpc>
                <a:spcPct val="150000"/>
              </a:lnSpc>
              <a:buFont typeface="+mj-lt"/>
              <a:buAutoNum type="alphaLcParenR"/>
            </a:pPr>
            <a:r>
              <a:rPr lang="en-US" sz="2400" dirty="0" smtClean="0">
                <a:latin typeface="Bookman Old Style"/>
                <a:ea typeface="Times New Roman"/>
              </a:rPr>
              <a:t>I understand </a:t>
            </a:r>
            <a:r>
              <a:rPr lang="en-US" sz="2400" dirty="0">
                <a:latin typeface="Bookman Old Style"/>
                <a:ea typeface="Times New Roman"/>
              </a:rPr>
              <a:t>how you feel about that, but it is going to keep you from getting anywhere, if you don’t try to get away from it</a:t>
            </a:r>
            <a:r>
              <a:rPr lang="en-US" sz="2400" dirty="0" smtClean="0">
                <a:latin typeface="Bookman Old Style"/>
                <a:ea typeface="Times New Roman"/>
              </a:rPr>
              <a:t>. Try meditation when you get angry…</a:t>
            </a:r>
            <a:r>
              <a:rPr lang="en-US" sz="2400" b="1" dirty="0" smtClean="0">
                <a:latin typeface="Bookman Old Style"/>
                <a:ea typeface="Times New Roman"/>
              </a:rPr>
              <a:t>(S)</a:t>
            </a:r>
            <a:endParaRPr lang="en-IN" sz="2400" b="1" dirty="0">
              <a:latin typeface="Bookman Old Style"/>
              <a:ea typeface="Times New Roman"/>
            </a:endParaRPr>
          </a:p>
          <a:p>
            <a:pPr lvl="1">
              <a:lnSpc>
                <a:spcPct val="150000"/>
              </a:lnSpc>
              <a:buFont typeface="+mj-lt"/>
              <a:buAutoNum type="alphaLcParenR"/>
            </a:pPr>
            <a:endParaRPr lang="en-IN" sz="2400" dirty="0" smtClean="0">
              <a:latin typeface="Times New Roman"/>
              <a:ea typeface="Times New Roman"/>
            </a:endParaRPr>
          </a:p>
          <a:p>
            <a:endParaRPr lang="en-IN"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Some Principles</a:t>
            </a:r>
            <a:endParaRPr lang="en-IN" dirty="0"/>
          </a:p>
        </p:txBody>
      </p:sp>
      <p:sp>
        <p:nvSpPr>
          <p:cNvPr id="3" name="Content Placeholder 2"/>
          <p:cNvSpPr>
            <a:spLocks noGrp="1"/>
          </p:cNvSpPr>
          <p:nvPr>
            <p:ph idx="1"/>
          </p:nvPr>
        </p:nvSpPr>
        <p:spPr/>
        <p:txBody>
          <a:bodyPr/>
          <a:lstStyle/>
          <a:p>
            <a:r>
              <a:rPr lang="en-IN" dirty="0" smtClean="0"/>
              <a:t>Who is the best expert about one’s problems?</a:t>
            </a:r>
          </a:p>
          <a:p>
            <a:pPr lvl="1"/>
            <a:r>
              <a:rPr lang="en-IN" dirty="0" smtClean="0"/>
              <a:t>That person himself/herself</a:t>
            </a:r>
          </a:p>
          <a:p>
            <a:r>
              <a:rPr lang="en-IN" dirty="0" smtClean="0"/>
              <a:t>What is the job of the listener?</a:t>
            </a:r>
          </a:p>
          <a:p>
            <a:pPr lvl="1"/>
            <a:r>
              <a:rPr lang="en-IN" dirty="0" smtClean="0"/>
              <a:t>Facilitating the emergence of a home-grown solution</a:t>
            </a:r>
          </a:p>
          <a:p>
            <a:r>
              <a:rPr lang="en-IN" dirty="0" smtClean="0"/>
              <a:t>Understanding the problem before judging the person</a:t>
            </a:r>
          </a:p>
          <a:p>
            <a:pPr lvl="1"/>
            <a:r>
              <a:rPr lang="en-IN" dirty="0" smtClean="0"/>
              <a:t>Reverse seems </a:t>
            </a:r>
            <a:r>
              <a:rPr lang="en-IN" smtClean="0"/>
              <a:t>to happen a lot!</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590</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Listening Well for Counselling A Person-Centred Approach</vt:lpstr>
      <vt:lpstr>Situation - 1</vt:lpstr>
      <vt:lpstr>Types of Listening (1)</vt:lpstr>
      <vt:lpstr>Types of Listening (2)</vt:lpstr>
      <vt:lpstr>Situation (2)</vt:lpstr>
      <vt:lpstr>Types of Listening (1)</vt:lpstr>
      <vt:lpstr>Types of Listening (2)</vt:lpstr>
      <vt:lpstr>Some Principles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Listening Well for Counselling: A Person-Centred Approach</dc:title>
  <dc:creator>Rajiv</dc:creator>
  <cp:lastModifiedBy>User</cp:lastModifiedBy>
  <cp:revision>12</cp:revision>
  <dcterms:created xsi:type="dcterms:W3CDTF">2015-11-26T03:07:54Z</dcterms:created>
  <dcterms:modified xsi:type="dcterms:W3CDTF">2015-11-26T08:41:51Z</dcterms:modified>
</cp:coreProperties>
</file>